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46DD7C0-BA56-446E-B25C-2BE5A17943B9}">
  <a:tblStyle styleId="{846DD7C0-BA56-446E-B25C-2BE5A17943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5.xml"/><Relationship Id="rId22" Type="http://schemas.openxmlformats.org/officeDocument/2006/relationships/font" Target="fonts/Lato-boldItalic.fntdata"/><Relationship Id="rId10" Type="http://schemas.openxmlformats.org/officeDocument/2006/relationships/slide" Target="slides/slide4.xml"/><Relationship Id="rId21" Type="http://schemas.openxmlformats.org/officeDocument/2006/relationships/font" Target="fonts/La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aleway-regular.fntdata"/><Relationship Id="rId14" Type="http://schemas.openxmlformats.org/officeDocument/2006/relationships/slide" Target="slides/slide8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Lato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79115fb23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79115fb23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277a16444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277a16444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27b51852c4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27b51852c4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277a16444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277a16444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7b51852c4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7b51852c4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27b51852c4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27b51852c4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19050" y="1291275"/>
            <a:ext cx="8687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rgbClr val="000000"/>
                </a:solidFill>
              </a:rPr>
              <a:t>Magist: </a:t>
            </a:r>
            <a:endParaRPr sz="4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rgbClr val="000000"/>
                </a:solidFill>
              </a:rPr>
              <a:t>Is it a good partner for Eniac?</a:t>
            </a:r>
            <a:endParaRPr sz="3800"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5333300" y="2823100"/>
            <a:ext cx="3681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Group 5 (Dmitriy, Florian, Marcus, Weiling)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Data Science Boot Camp</a:t>
            </a:r>
            <a:endParaRPr b="1" sz="1400"/>
          </a:p>
        </p:txBody>
      </p:sp>
      <p:sp>
        <p:nvSpPr>
          <p:cNvPr id="178" name="Google Shape;178;p18"/>
          <p:cNvSpPr/>
          <p:nvPr/>
        </p:nvSpPr>
        <p:spPr>
          <a:xfrm>
            <a:off x="199500" y="68575"/>
            <a:ext cx="8749200" cy="33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727650" y="1945200"/>
            <a:ext cx="7688700" cy="12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Magist a good fit for high-end tech products?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Are orders delivered on time?</a:t>
            </a:r>
            <a:endParaRPr b="0"/>
          </a:p>
        </p:txBody>
      </p:sp>
      <p:sp>
        <p:nvSpPr>
          <p:cNvPr id="184" name="Google Shape;184;p19"/>
          <p:cNvSpPr txBox="1"/>
          <p:nvPr>
            <p:ph type="title"/>
          </p:nvPr>
        </p:nvSpPr>
        <p:spPr>
          <a:xfrm>
            <a:off x="36395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Main questions</a:t>
            </a:r>
            <a:endParaRPr/>
          </a:p>
        </p:txBody>
      </p:sp>
      <p:sp>
        <p:nvSpPr>
          <p:cNvPr id="185" name="Google Shape;185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0" name="Google Shape;190;p20"/>
          <p:cNvGraphicFramePr/>
          <p:nvPr/>
        </p:nvGraphicFramePr>
        <p:xfrm>
          <a:off x="422575" y="1039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{846DD7C0-BA56-446E-B25C-2BE5A17943B9}</a:tableStyleId>
              </a:tblPr>
              <a:tblGrid>
                <a:gridCol w="2111650"/>
                <a:gridCol w="1373925"/>
                <a:gridCol w="1145300"/>
              </a:tblGrid>
              <a:tr h="394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Product category</a:t>
                      </a:r>
                      <a:endParaRPr b="1"/>
                    </a:p>
                  </a:txBody>
                  <a:tcPr marT="54000" marB="0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Sales amount</a:t>
                      </a:r>
                      <a:endParaRPr b="1"/>
                    </a:p>
                  </a:txBody>
                  <a:tcPr marT="54000" marB="0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Sales </a:t>
                      </a:r>
                      <a:r>
                        <a:rPr b="1" lang="en-GB"/>
                        <a:t>%</a:t>
                      </a:r>
                      <a:endParaRPr b="1"/>
                    </a:p>
                  </a:txBody>
                  <a:tcPr marT="54000" marB="0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394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</a:t>
                      </a:r>
                      <a:r>
                        <a:rPr lang="en-GB"/>
                        <a:t>omputers accessories</a:t>
                      </a:r>
                      <a:endParaRPr/>
                    </a:p>
                  </a:txBody>
                  <a:tcPr marT="54000" marB="0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7827 </a:t>
                      </a:r>
                      <a:endParaRPr/>
                    </a:p>
                  </a:txBody>
                  <a:tcPr marT="54000" marB="0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6.95</a:t>
                      </a:r>
                      <a:endParaRPr/>
                    </a:p>
                  </a:txBody>
                  <a:tcPr marT="54000" marB="0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94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</a:t>
                      </a:r>
                      <a:r>
                        <a:rPr lang="en-GB"/>
                        <a:t>elephony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4545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4.03</a:t>
                      </a:r>
                      <a:endParaRPr/>
                    </a:p>
                  </a:txBody>
                  <a:tcPr marT="54000" marB="0" marR="91425" marL="91425"/>
                </a:tc>
              </a:tr>
              <a:tr h="394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E</a:t>
                      </a:r>
                      <a:r>
                        <a:rPr lang="en-GB"/>
                        <a:t>lectronics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2767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2.46</a:t>
                      </a:r>
                      <a:endParaRPr/>
                    </a:p>
                  </a:txBody>
                  <a:tcPr marT="54000" marB="0" marR="91425" marL="91425"/>
                </a:tc>
              </a:tr>
              <a:tr h="394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</a:t>
                      </a:r>
                      <a:r>
                        <a:rPr lang="en-GB"/>
                        <a:t>onsoles games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1137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1.01</a:t>
                      </a:r>
                      <a:endParaRPr/>
                    </a:p>
                  </a:txBody>
                  <a:tcPr marT="54000" marB="0" marR="91425" marL="91425"/>
                </a:tc>
              </a:tr>
              <a:tr h="394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F</a:t>
                      </a:r>
                      <a:r>
                        <a:rPr lang="en-GB"/>
                        <a:t>ixed telephony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264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0.23</a:t>
                      </a:r>
                      <a:endParaRPr/>
                    </a:p>
                  </a:txBody>
                  <a:tcPr marT="54000" marB="0" marR="91425" marL="91425"/>
                </a:tc>
              </a:tr>
              <a:tr h="394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</a:t>
                      </a:r>
                      <a:r>
                        <a:rPr lang="en-GB"/>
                        <a:t>omputers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203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0.18</a:t>
                      </a:r>
                      <a:endParaRPr/>
                    </a:p>
                  </a:txBody>
                  <a:tcPr marT="54000" marB="0" marR="91425" marL="91425"/>
                </a:tc>
              </a:tr>
              <a:tr h="394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</a:t>
                      </a:r>
                      <a:r>
                        <a:rPr lang="en-GB"/>
                        <a:t>ablets printing image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83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0.07</a:t>
                      </a:r>
                      <a:endParaRPr/>
                    </a:p>
                  </a:txBody>
                  <a:tcPr marT="54000" marB="0" marR="91425" marL="91425"/>
                </a:tc>
              </a:tr>
              <a:tr h="394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PC g</a:t>
                      </a:r>
                      <a:r>
                        <a:rPr lang="en-GB"/>
                        <a:t>amer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9</a:t>
                      </a:r>
                      <a:endParaRPr/>
                    </a:p>
                  </a:txBody>
                  <a:tcPr marT="54000" marB="0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0.01</a:t>
                      </a:r>
                      <a:endParaRPr/>
                    </a:p>
                  </a:txBody>
                  <a:tcPr marT="54000" marB="0" marR="91425" marL="91425"/>
                </a:tc>
              </a:tr>
              <a:tr h="394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Sum</a:t>
                      </a:r>
                      <a:endParaRPr b="1"/>
                    </a:p>
                  </a:txBody>
                  <a:tcPr marT="54000" marB="0" marR="91425" marL="91425"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16835</a:t>
                      </a:r>
                      <a:endParaRPr b="1"/>
                    </a:p>
                  </a:txBody>
                  <a:tcPr marT="54000" marB="0" marR="91425" marL="91425"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accent3"/>
                          </a:solidFill>
                        </a:rPr>
                        <a:t>14.94</a:t>
                      </a:r>
                      <a:endParaRPr b="1">
                        <a:solidFill>
                          <a:schemeClr val="accent3"/>
                        </a:solidFill>
                      </a:endParaRPr>
                    </a:p>
                  </a:txBody>
                  <a:tcPr marT="54000" marB="0" marR="91425" marL="91425">
                    <a:solidFill>
                      <a:srgbClr val="9FC5E8"/>
                    </a:solidFill>
                  </a:tcPr>
                </a:tc>
              </a:tr>
            </a:tbl>
          </a:graphicData>
        </a:graphic>
      </p:graphicFrame>
      <p:sp>
        <p:nvSpPr>
          <p:cNvPr id="191" name="Google Shape;191;p20"/>
          <p:cNvSpPr txBox="1"/>
          <p:nvPr>
            <p:ph idx="4294967295" type="title"/>
          </p:nvPr>
        </p:nvSpPr>
        <p:spPr>
          <a:xfrm>
            <a:off x="36395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 products on Magist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92" name="Google Shape;192;p20"/>
          <p:cNvGraphicFramePr/>
          <p:nvPr/>
        </p:nvGraphicFramePr>
        <p:xfrm>
          <a:off x="5645138" y="1040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{846DD7C0-BA56-446E-B25C-2BE5A17943B9}</a:tableStyleId>
              </a:tblPr>
              <a:tblGrid>
                <a:gridCol w="2111650"/>
                <a:gridCol w="895925"/>
              </a:tblGrid>
              <a:tr h="372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Product category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Sales </a:t>
                      </a:r>
                      <a:r>
                        <a:rPr b="1" lang="en-GB" sz="1300"/>
                        <a:t>%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387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</a:t>
                      </a:r>
                      <a:r>
                        <a:rPr lang="en-GB"/>
                        <a:t>omputers accessories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2.25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7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</a:t>
                      </a:r>
                      <a:r>
                        <a:rPr lang="en-GB"/>
                        <a:t>elephony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0.58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7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</a:t>
                      </a:r>
                      <a:r>
                        <a:rPr lang="en-GB"/>
                        <a:t>onsoles games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0.28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7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E</a:t>
                      </a:r>
                      <a:r>
                        <a:rPr lang="en-GB"/>
                        <a:t>lectronics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0.27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7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</a:t>
                      </a:r>
                      <a:r>
                        <a:rPr lang="en-GB"/>
                        <a:t>omputers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0.18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7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F</a:t>
                      </a:r>
                      <a:r>
                        <a:rPr lang="en-GB"/>
                        <a:t>ixed telephony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0.09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7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PC </a:t>
                      </a:r>
                      <a:r>
                        <a:rPr lang="en-GB"/>
                        <a:t>gamer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0.01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7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</a:t>
                      </a:r>
                      <a:r>
                        <a:rPr lang="en-GB"/>
                        <a:t>ablets printing image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0.00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7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Sum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solidFill>
                            <a:schemeClr val="accent3"/>
                          </a:solidFill>
                        </a:rPr>
                        <a:t>3.7</a:t>
                      </a:r>
                      <a:endParaRPr b="1">
                        <a:solidFill>
                          <a:schemeClr val="accent3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A4C2F4"/>
                    </a:solidFill>
                  </a:tcPr>
                </a:tc>
              </a:tr>
            </a:tbl>
          </a:graphicData>
        </a:graphic>
      </p:graphicFrame>
      <p:sp>
        <p:nvSpPr>
          <p:cNvPr id="193" name="Google Shape;193;p20"/>
          <p:cNvSpPr txBox="1"/>
          <p:nvPr>
            <p:ph idx="1" type="body"/>
          </p:nvPr>
        </p:nvSpPr>
        <p:spPr>
          <a:xfrm>
            <a:off x="422572" y="587200"/>
            <a:ext cx="20628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5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Tech products</a:t>
            </a:r>
            <a:endParaRPr sz="1200">
              <a:solidFill>
                <a:srgbClr val="4A86E8"/>
              </a:solidFill>
            </a:endParaRPr>
          </a:p>
        </p:txBody>
      </p:sp>
      <p:sp>
        <p:nvSpPr>
          <p:cNvPr id="194" name="Google Shape;194;p20"/>
          <p:cNvSpPr txBox="1"/>
          <p:nvPr>
            <p:ph idx="1" type="body"/>
          </p:nvPr>
        </p:nvSpPr>
        <p:spPr>
          <a:xfrm>
            <a:off x="5384575" y="587200"/>
            <a:ext cx="37596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5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Expensive tech products </a:t>
            </a:r>
            <a:r>
              <a:rPr b="1" lang="en-GB" sz="12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(price &gt; average)</a:t>
            </a:r>
            <a:endParaRPr sz="900">
              <a:solidFill>
                <a:srgbClr val="4A86E8"/>
              </a:solidFill>
            </a:endParaRPr>
          </a:p>
        </p:txBody>
      </p:sp>
      <p:sp>
        <p:nvSpPr>
          <p:cNvPr id="195" name="Google Shape;195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/>
          <p:nvPr>
            <p:ph idx="4294967295" type="title"/>
          </p:nvPr>
        </p:nvSpPr>
        <p:spPr>
          <a:xfrm>
            <a:off x="36395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 products on Magist</a:t>
            </a:r>
            <a:endParaRPr/>
          </a:p>
        </p:txBody>
      </p:sp>
      <p:pic>
        <p:nvPicPr>
          <p:cNvPr id="201" name="Google Shape;2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550" y="957388"/>
            <a:ext cx="7191375" cy="404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1"/>
          <p:cNvSpPr txBox="1"/>
          <p:nvPr>
            <p:ph idx="1" type="body"/>
          </p:nvPr>
        </p:nvSpPr>
        <p:spPr>
          <a:xfrm>
            <a:off x="142050" y="1200500"/>
            <a:ext cx="253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Expensive tech products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1"/>
          <p:cNvSpPr txBox="1"/>
          <p:nvPr/>
        </p:nvSpPr>
        <p:spPr>
          <a:xfrm>
            <a:off x="2406975" y="66010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/>
              <a:t>L</a:t>
            </a:r>
            <a:r>
              <a:rPr b="1" lang="en-GB" sz="1500"/>
              <a:t>ow-cost tech products</a:t>
            </a:r>
            <a:endParaRPr b="1" sz="1500"/>
          </a:p>
        </p:txBody>
      </p:sp>
      <p:sp>
        <p:nvSpPr>
          <p:cNvPr id="204" name="Google Shape;204;p21"/>
          <p:cNvSpPr txBox="1"/>
          <p:nvPr>
            <p:ph idx="1" type="body"/>
          </p:nvPr>
        </p:nvSpPr>
        <p:spPr>
          <a:xfrm>
            <a:off x="6830325" y="957400"/>
            <a:ext cx="253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Non-</a:t>
            </a: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tech products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2"/>
          <p:cNvSpPr txBox="1"/>
          <p:nvPr>
            <p:ph idx="4294967295" type="title"/>
          </p:nvPr>
        </p:nvSpPr>
        <p:spPr>
          <a:xfrm>
            <a:off x="291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Revenue of sellers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211" name="Google Shape;211;p22"/>
          <p:cNvSpPr txBox="1"/>
          <p:nvPr>
            <p:ph idx="1" type="body"/>
          </p:nvPr>
        </p:nvSpPr>
        <p:spPr>
          <a:xfrm>
            <a:off x="391400" y="763875"/>
            <a:ext cx="7871400" cy="3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Number of sellers:</a:t>
            </a: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3095</a:t>
            </a:r>
            <a:endParaRPr b="1" sz="1500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Average monthly revenue of all sellers: 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158,62 € (828.35 R$)</a:t>
            </a:r>
            <a:endParaRPr b="1" sz="1500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Average monthly revenue of sellers from </a:t>
            </a: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tech products</a:t>
            </a: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4A86E8"/>
                </a:solidFill>
                <a:latin typeface="Arial"/>
                <a:ea typeface="Arial"/>
                <a:cs typeface="Arial"/>
                <a:sym typeface="Arial"/>
              </a:rPr>
              <a:t>150,98 € (788.44 R$)</a:t>
            </a:r>
            <a:endParaRPr b="1" sz="1500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 txBox="1"/>
          <p:nvPr>
            <p:ph idx="4294967295" type="title"/>
          </p:nvPr>
        </p:nvSpPr>
        <p:spPr>
          <a:xfrm>
            <a:off x="37435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Delivery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218" name="Google Shape;218;p23"/>
          <p:cNvSpPr txBox="1"/>
          <p:nvPr>
            <p:ph idx="1" type="body"/>
          </p:nvPr>
        </p:nvSpPr>
        <p:spPr>
          <a:xfrm>
            <a:off x="526475" y="795025"/>
            <a:ext cx="7081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Average delivery time: 12.5 days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19" name="Google Shape;219;p23"/>
          <p:cNvGraphicFramePr/>
          <p:nvPr/>
        </p:nvGraphicFramePr>
        <p:xfrm>
          <a:off x="526475" y="2409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{846DD7C0-BA56-446E-B25C-2BE5A17943B9}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Number on time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Total number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Percent on time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89810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99441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0000"/>
                          </a:solidFill>
                        </a:rPr>
                        <a:t>90.3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sp>
        <p:nvSpPr>
          <p:cNvPr id="220" name="Google Shape;220;p23"/>
          <p:cNvSpPr txBox="1"/>
          <p:nvPr>
            <p:ph idx="1" type="body"/>
          </p:nvPr>
        </p:nvSpPr>
        <p:spPr>
          <a:xfrm>
            <a:off x="526475" y="1941725"/>
            <a:ext cx="7081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Orders delivered on time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4"/>
          <p:cNvSpPr txBox="1"/>
          <p:nvPr>
            <p:ph type="title"/>
          </p:nvPr>
        </p:nvSpPr>
        <p:spPr>
          <a:xfrm>
            <a:off x="729450" y="1318650"/>
            <a:ext cx="7688700" cy="31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Magist </a:t>
            </a:r>
            <a:r>
              <a:rPr lang="en-GB">
                <a:solidFill>
                  <a:srgbClr val="FF0000"/>
                </a:solidFill>
              </a:rPr>
              <a:t>NOT</a:t>
            </a:r>
            <a:r>
              <a:rPr lang="en-GB"/>
              <a:t> a good fit for Eniac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15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155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-GB" sz="2400"/>
              <a:t>Portion of tech products is little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-GB" sz="2400"/>
              <a:t>Revenue of tech products sellers is small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en-GB" sz="2400"/>
              <a:t>10% of orders are delivered with delays</a:t>
            </a:r>
            <a:endParaRPr b="0" sz="2400"/>
          </a:p>
        </p:txBody>
      </p:sp>
      <p:sp>
        <p:nvSpPr>
          <p:cNvPr id="227" name="Google Shape;227;p24"/>
          <p:cNvSpPr txBox="1"/>
          <p:nvPr>
            <p:ph type="title"/>
          </p:nvPr>
        </p:nvSpPr>
        <p:spPr>
          <a:xfrm>
            <a:off x="37087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Conclusions</a:t>
            </a:r>
            <a:endParaRPr/>
          </a:p>
        </p:txBody>
      </p:sp>
      <p:sp>
        <p:nvSpPr>
          <p:cNvPr id="228" name="Google Shape;228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 :)</a:t>
            </a:r>
            <a:endParaRPr/>
          </a:p>
        </p:txBody>
      </p:sp>
      <p:sp>
        <p:nvSpPr>
          <p:cNvPr id="234" name="Google Shape;234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